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5" r:id="rId7"/>
    <p:sldId id="306" r:id="rId8"/>
    <p:sldId id="309" r:id="rId9"/>
    <p:sldId id="310" r:id="rId10"/>
    <p:sldId id="311" r:id="rId11"/>
    <p:sldId id="312" r:id="rId12"/>
    <p:sldId id="313" r:id="rId13"/>
    <p:sldId id="301" r:id="rId14"/>
    <p:sldId id="302" r:id="rId15"/>
    <p:sldId id="314" r:id="rId16"/>
    <p:sldId id="315" r:id="rId17"/>
    <p:sldId id="30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Arran Siu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41677-D8EB-5B57-25BC-4525CABB4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93" y="-18503"/>
            <a:ext cx="3633141" cy="36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5823-31AB-4155-3AAD-D5B57B0C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Database Design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4F3F389-0670-0211-FB91-CF52DD84F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986378"/>
              </p:ext>
            </p:extLst>
          </p:nvPr>
        </p:nvGraphicFramePr>
        <p:xfrm>
          <a:off x="4829707" y="3869494"/>
          <a:ext cx="26772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743">
                  <a:extLst>
                    <a:ext uri="{9D8B030D-6E8A-4147-A177-3AD203B41FA5}">
                      <a16:colId xmlns:a16="http://schemas.microsoft.com/office/drawing/2014/main" val="3322044600"/>
                    </a:ext>
                  </a:extLst>
                </a:gridCol>
                <a:gridCol w="963495">
                  <a:extLst>
                    <a:ext uri="{9D8B030D-6E8A-4147-A177-3AD203B41FA5}">
                      <a16:colId xmlns:a16="http://schemas.microsoft.com/office/drawing/2014/main" val="116625428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HK" dirty="0"/>
                        <a:t>CRYPTO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11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CODE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10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CRYPTO_NAME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98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2083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4CF29B-72F2-DC1C-E018-B58F53C6F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89444"/>
              </p:ext>
            </p:extLst>
          </p:nvPr>
        </p:nvGraphicFramePr>
        <p:xfrm>
          <a:off x="1097280" y="2061747"/>
          <a:ext cx="28468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629">
                  <a:extLst>
                    <a:ext uri="{9D8B030D-6E8A-4147-A177-3AD203B41FA5}">
                      <a16:colId xmlns:a16="http://schemas.microsoft.com/office/drawing/2014/main" val="1921175616"/>
                    </a:ext>
                  </a:extLst>
                </a:gridCol>
                <a:gridCol w="1399217">
                  <a:extLst>
                    <a:ext uri="{9D8B030D-6E8A-4147-A177-3AD203B41FA5}">
                      <a16:colId xmlns:a16="http://schemas.microsoft.com/office/drawing/2014/main" val="345197545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HK" dirty="0"/>
                        <a:t>USER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USERID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97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PASSWD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77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CREATDT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1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798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AVATAR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8266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E9C0BB-A04C-C9DA-2C18-6270B28C8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84649"/>
              </p:ext>
            </p:extLst>
          </p:nvPr>
        </p:nvGraphicFramePr>
        <p:xfrm>
          <a:off x="4660099" y="2061747"/>
          <a:ext cx="28468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52">
                  <a:extLst>
                    <a:ext uri="{9D8B030D-6E8A-4147-A177-3AD203B41FA5}">
                      <a16:colId xmlns:a16="http://schemas.microsoft.com/office/drawing/2014/main" val="4124843297"/>
                    </a:ext>
                  </a:extLst>
                </a:gridCol>
                <a:gridCol w="1245794">
                  <a:extLst>
                    <a:ext uri="{9D8B030D-6E8A-4147-A177-3AD203B41FA5}">
                      <a16:colId xmlns:a16="http://schemas.microsoft.com/office/drawing/2014/main" val="309943113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HK" dirty="0"/>
                        <a:t>PORTFOLIO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65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USERID (pk1)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87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CODE(pk2)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1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QTY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44614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8A427A4-8129-4F45-CB67-38075A048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96604"/>
              </p:ext>
            </p:extLst>
          </p:nvPr>
        </p:nvGraphicFramePr>
        <p:xfrm>
          <a:off x="8222918" y="2061747"/>
          <a:ext cx="29327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09">
                  <a:extLst>
                    <a:ext uri="{9D8B030D-6E8A-4147-A177-3AD203B41FA5}">
                      <a16:colId xmlns:a16="http://schemas.microsoft.com/office/drawing/2014/main" val="1973314608"/>
                    </a:ext>
                  </a:extLst>
                </a:gridCol>
                <a:gridCol w="1405353">
                  <a:extLst>
                    <a:ext uri="{9D8B030D-6E8A-4147-A177-3AD203B41FA5}">
                      <a16:colId xmlns:a16="http://schemas.microsoft.com/office/drawing/2014/main" val="295636110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HK" dirty="0"/>
                        <a:t>TRANS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79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TRANSID (pk)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617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USERID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66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0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QTY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7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144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CREATEDT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40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72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7C3C-640C-2566-476D-671A6744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Class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F8AE03-5411-6FB6-10BE-2F671A03E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422164"/>
              </p:ext>
            </p:extLst>
          </p:nvPr>
        </p:nvGraphicFramePr>
        <p:xfrm>
          <a:off x="1096963" y="2108200"/>
          <a:ext cx="346890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468900">
                  <a:extLst>
                    <a:ext uri="{9D8B030D-6E8A-4147-A177-3AD203B41FA5}">
                      <a16:colId xmlns:a16="http://schemas.microsoft.com/office/drawing/2014/main" val="1411144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87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-</a:t>
                      </a:r>
                      <a:r>
                        <a:rPr lang="en-HK" dirty="0" err="1"/>
                        <a:t>info:pandas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9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+update()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0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/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getTicker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47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/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getFullname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70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/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getQuote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1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getHistory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(code, period, interval)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379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095C41-6DB5-0542-8E40-E1DD5485B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27563"/>
              </p:ext>
            </p:extLst>
          </p:nvPr>
        </p:nvGraphicFramePr>
        <p:xfrm>
          <a:off x="8623582" y="2108200"/>
          <a:ext cx="2532098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2098">
                  <a:extLst>
                    <a:ext uri="{9D8B030D-6E8A-4147-A177-3AD203B41FA5}">
                      <a16:colId xmlns:a16="http://schemas.microsoft.com/office/drawing/2014/main" val="39239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96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-</a:t>
                      </a:r>
                      <a:r>
                        <a:rPr lang="en-HK" dirty="0" err="1"/>
                        <a:t>userid:string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26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-</a:t>
                      </a:r>
                      <a:r>
                        <a:rPr lang="en-HK" dirty="0" err="1"/>
                        <a:t>token:float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1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-</a:t>
                      </a:r>
                      <a:r>
                        <a:rPr lang="en-HK" dirty="0" err="1"/>
                        <a:t>avatar:string</a:t>
                      </a:r>
                      <a:endParaRPr lang="en-H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/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getPortfolio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(market)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52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+</a:t>
                      </a:r>
                      <a:r>
                        <a:rPr lang="en-HK" dirty="0" err="1"/>
                        <a:t>getBalance</a:t>
                      </a:r>
                      <a:r>
                        <a:rPr lang="en-HK" dirty="0"/>
                        <a:t>(market)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49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+buy(code, qty, market)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5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 dirty="0"/>
                        <a:t>+sell(code, qty, market)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265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dirty="0"/>
                        <a:t>+</a:t>
                      </a:r>
                      <a:r>
                        <a:rPr lang="en-HK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getTransactions</a:t>
                      </a:r>
                      <a:r>
                        <a:rPr lang="en-HK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00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89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326-E138-90EC-E2E0-84637143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Tradefun.py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D05E0-244C-7DF3-6B6D-1D1FA016A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93" y="2077515"/>
            <a:ext cx="4662175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95E3A-6DC0-7A5F-C9F2-46A0C0ED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568" y="2190878"/>
            <a:ext cx="5235199" cy="38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2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1BC8-FB96-DE21-8D35-F3272514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7080F-991C-768C-A12A-00DC6156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83" y="240547"/>
            <a:ext cx="4915153" cy="604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3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87F8-A504-3E63-C7EA-CD6D4CBF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Demo / 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F98B-75FD-D3DF-D005-F9875D8D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738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Major Functions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41187"/>
              </p:ext>
            </p:extLst>
          </p:nvPr>
        </p:nvGraphicFramePr>
        <p:xfrm>
          <a:off x="1096963" y="2216879"/>
          <a:ext cx="10058400" cy="432354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Login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TRADE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Market information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Hall of fame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Allow user to sign up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Users are given tokens equivalent to US$1,000,000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Tradable cryptocurrency prices are updated using scheduler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Display top 5 players with highest balance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Use session to secure user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User can use these virtual tokens to buy or sell selected cryptocurrencies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Get historical price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Top 3 players are awarded with medal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Password is hashed in database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Price quotes are in real-time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Display candle chart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Ranking are calculated with live data</a:t>
                      </a:r>
                    </a:p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8C30-3238-F481-B15E-C1C58E1E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D2845-F39B-C3A6-CC98-204FFBEAA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1141" y="207646"/>
            <a:ext cx="3687466" cy="5968188"/>
          </a:xfrm>
        </p:spPr>
      </p:pic>
    </p:spTree>
    <p:extLst>
      <p:ext uri="{BB962C8B-B14F-4D97-AF65-F5344CB8AC3E}">
        <p14:creationId xmlns:p14="http://schemas.microsoft.com/office/powerpoint/2010/main" val="207212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F0425-9E41-8BB6-DCA3-53C4AFF1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" y="999839"/>
            <a:ext cx="11070990" cy="31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5561-F827-5239-0437-6B1E482F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View Portfolio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1A73F-A15F-41B1-B576-399390A0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05115"/>
            <a:ext cx="10058400" cy="234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5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B6D7-78A5-DA5A-37EC-EA354859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Trade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55F4C-1C9A-CB7D-C46E-AC4E94B1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40" y="2294435"/>
            <a:ext cx="10001940" cy="28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6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EEC5-AF40-6601-DB79-FFE0C8F1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View Transactions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0471-256F-0001-64CD-BEFADDB4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25523"/>
            <a:ext cx="10058400" cy="25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31B9-7A08-6D94-691E-D4A631637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Hall of Fame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44D92-900F-437B-0780-C236EF57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29082"/>
            <a:ext cx="10058400" cy="38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67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B224-BDA6-51AF-3F7F-0DD14D72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Market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15277-56FD-A3DA-52C5-7EE8AE68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25181"/>
            <a:ext cx="7637820" cy="41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00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{AB8AAF40-A1E2-40A1-B41D-BD412228A085}tf22712842_win32</Template>
  <TotalTime>216</TotalTime>
  <Words>246</Words>
  <Application>Microsoft Office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Bookman Old Style</vt:lpstr>
      <vt:lpstr>Calibri</vt:lpstr>
      <vt:lpstr>Franklin Gothic Book</vt:lpstr>
      <vt:lpstr>Custom</vt:lpstr>
      <vt:lpstr>PowerPoint Presentation</vt:lpstr>
      <vt:lpstr>Major Functions</vt:lpstr>
      <vt:lpstr>Login</vt:lpstr>
      <vt:lpstr>PowerPoint Presentation</vt:lpstr>
      <vt:lpstr>View Portfolio</vt:lpstr>
      <vt:lpstr>Trade</vt:lpstr>
      <vt:lpstr>View Transactions</vt:lpstr>
      <vt:lpstr>Hall of Fame</vt:lpstr>
      <vt:lpstr>Market Information</vt:lpstr>
      <vt:lpstr>Database Design</vt:lpstr>
      <vt:lpstr>Class Design</vt:lpstr>
      <vt:lpstr>Tradefun.py</vt:lpstr>
      <vt:lpstr>App.py</vt:lpstr>
      <vt:lpstr>Demo /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Arran Siu</dc:creator>
  <cp:lastModifiedBy>Arran Siu</cp:lastModifiedBy>
  <cp:revision>11</cp:revision>
  <dcterms:created xsi:type="dcterms:W3CDTF">2025-02-11T14:22:32Z</dcterms:created>
  <dcterms:modified xsi:type="dcterms:W3CDTF">2025-02-12T12:39:09Z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